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  <p:sldMasterId id="2147483652" r:id="rId7"/>
    <p:sldMasterId id="2147483654" r:id="rId8"/>
    <p:sldMasterId id="214748365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</p:sldIdLst>
  <p:sldSz cy="5143500" cx="9144000"/>
  <p:notesSz cx="6858000" cy="9144000"/>
  <p:embeddedFontLst>
    <p:embeddedFont>
      <p:font typeface="Roboto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  <p15:guide id="2" orient="horz" pos="2164">
          <p15:clr>
            <a:srgbClr val="A4A3A4"/>
          </p15:clr>
        </p15:guide>
        <p15:guide id="3" orient="horz" pos="1280">
          <p15:clr>
            <a:srgbClr val="A4A3A4"/>
          </p15:clr>
        </p15:guide>
        <p15:guide id="4" pos="1406">
          <p15:clr>
            <a:srgbClr val="A4A3A4"/>
          </p15:clr>
        </p15:guide>
        <p15:guide id="5" pos="635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4" roundtripDataSignature="AMtx7mj2zYZyMpH2zq5aNyAf79e3tKOG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F66C26-A6B1-46AE-9361-8E7B1886439C}">
  <a:tblStyle styleId="{BEF66C26-A6B1-46AE-9361-8E7B1886439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164" orient="horz"/>
        <p:guide pos="1280" orient="horz"/>
        <p:guide pos="1406"/>
        <p:guide pos="63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84" Type="http://customschemas.google.com/relationships/presentationmetadata" Target="metadata"/><Relationship Id="rId83" Type="http://schemas.openxmlformats.org/officeDocument/2006/relationships/font" Target="fonts/Roboto-boldItalic.fntdata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31" Type="http://schemas.openxmlformats.org/officeDocument/2006/relationships/slide" Target="slides/slide21.xml"/><Relationship Id="rId75" Type="http://schemas.openxmlformats.org/officeDocument/2006/relationships/slide" Target="slides/slide65.xml"/><Relationship Id="rId30" Type="http://schemas.openxmlformats.org/officeDocument/2006/relationships/slide" Target="slides/slide20.xml"/><Relationship Id="rId74" Type="http://schemas.openxmlformats.org/officeDocument/2006/relationships/slide" Target="slides/slide64.xml"/><Relationship Id="rId33" Type="http://schemas.openxmlformats.org/officeDocument/2006/relationships/slide" Target="slides/slide23.xml"/><Relationship Id="rId77" Type="http://schemas.openxmlformats.org/officeDocument/2006/relationships/slide" Target="slides/slide67.xml"/><Relationship Id="rId32" Type="http://schemas.openxmlformats.org/officeDocument/2006/relationships/slide" Target="slides/slide22.xml"/><Relationship Id="rId76" Type="http://schemas.openxmlformats.org/officeDocument/2006/relationships/slide" Target="slides/slide66.xml"/><Relationship Id="rId35" Type="http://schemas.openxmlformats.org/officeDocument/2006/relationships/slide" Target="slides/slide25.xml"/><Relationship Id="rId79" Type="http://schemas.openxmlformats.org/officeDocument/2006/relationships/slide" Target="slides/slide69.xml"/><Relationship Id="rId34" Type="http://schemas.openxmlformats.org/officeDocument/2006/relationships/slide" Target="slides/slide24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20" Type="http://schemas.openxmlformats.org/officeDocument/2006/relationships/slide" Target="slides/slide10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22" Type="http://schemas.openxmlformats.org/officeDocument/2006/relationships/slide" Target="slides/slide12.xml"/><Relationship Id="rId66" Type="http://schemas.openxmlformats.org/officeDocument/2006/relationships/slide" Target="slides/slide56.xml"/><Relationship Id="rId21" Type="http://schemas.openxmlformats.org/officeDocument/2006/relationships/slide" Target="slides/slide11.xml"/><Relationship Id="rId65" Type="http://schemas.openxmlformats.org/officeDocument/2006/relationships/slide" Target="slides/slide55.xml"/><Relationship Id="rId24" Type="http://schemas.openxmlformats.org/officeDocument/2006/relationships/slide" Target="slides/slide14.xml"/><Relationship Id="rId68" Type="http://schemas.openxmlformats.org/officeDocument/2006/relationships/slide" Target="slides/slide58.xml"/><Relationship Id="rId23" Type="http://schemas.openxmlformats.org/officeDocument/2006/relationships/slide" Target="slides/slide13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slide" Target="slides/slide5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slide" Target="slides/slide47.xml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slide" Target="slides/slide49.xml"/><Relationship Id="rId14" Type="http://schemas.openxmlformats.org/officeDocument/2006/relationships/slide" Target="slides/slide4.xml"/><Relationship Id="rId58" Type="http://schemas.openxmlformats.org/officeDocument/2006/relationships/slide" Target="slides/slide4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99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pt-BR"/>
              <a:t>As imagens deverão ser alteradas de acordo com o conteúdo de cada apresentação.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Deixar o e-mail do professor alinhado com o final do texto.</a:t>
            </a:r>
            <a:br>
              <a:rPr lang="pt-BR"/>
            </a:br>
            <a:r>
              <a:rPr lang="pt-BR"/>
              <a:t>Vou enviar a foto, pois a que temos do estúdio não está muito legal.</a:t>
            </a:r>
            <a:endParaRPr/>
          </a:p>
        </p:txBody>
      </p:sp>
      <p:sp>
        <p:nvSpPr>
          <p:cNvPr id="58" name="Google Shape;58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fonte do template pode apresentar alguns erros quando colamos código fonte. Por isso selecionei a mesma fonte que usamos no Eclipse. Seria bom se mantivermos esse outra fonte para todas as telas em que houverem códigos.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7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7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7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7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7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7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7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7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62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62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075" y="2000250"/>
            <a:ext cx="2609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/>
        </p:nvSpPr>
        <p:spPr>
          <a:xfrm>
            <a:off x="1239549" y="555750"/>
            <a:ext cx="6664903" cy="4032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Uma </a:t>
            </a:r>
            <a:r>
              <a:rPr b="0" i="1" lang="pt-BR" sz="17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branch </a:t>
            </a:r>
            <a:r>
              <a:rPr b="0" i="0" lang="pt-BR" sz="17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como uma ramificação de um repositório..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pt-BR" sz="1700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pt-BR" sz="17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r>
              <a:rPr b="0" i="0" lang="pt-BR" sz="1700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7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chamada</a:t>
            </a:r>
            <a:r>
              <a:rPr b="0" i="0" lang="pt-BR" sz="1700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pt-BR" sz="17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master</a:t>
            </a:r>
            <a:r>
              <a:rPr b="0" i="0" lang="pt-BR" sz="1700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7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corresponde ao “tronco” principal do nosso repositório.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Quando queremos criar atualizações em um projeto é comum</a:t>
            </a:r>
            <a:r>
              <a:rPr b="0" i="0" lang="pt-BR" sz="1700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pt-BR" sz="17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criarmos uma </a:t>
            </a:r>
            <a:r>
              <a:rPr b="0" i="1" lang="pt-BR" sz="17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r>
              <a:rPr b="0" lang="pt-BR" sz="17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 onde possamos fazer essas mudanças, deixando a</a:t>
            </a:r>
            <a:r>
              <a:rPr b="0" i="1" lang="pt-BR" sz="17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 branch </a:t>
            </a:r>
            <a:r>
              <a:rPr b="0" lang="pt-BR" sz="17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principal intacta</a:t>
            </a:r>
            <a:r>
              <a:rPr b="0" i="0" lang="pt-BR" sz="1700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700"/>
              <a:buFont typeface="Arial"/>
              <a:buNone/>
            </a:pPr>
            <a:r>
              <a:rPr b="0" i="0" lang="pt-BR" sz="17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 grande vantagem é que nossas mudanças </a:t>
            </a:r>
            <a:r>
              <a:rPr b="0" i="1" lang="pt-BR" sz="17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commitadas </a:t>
            </a:r>
            <a:r>
              <a:rPr b="0" i="0" lang="pt-BR" sz="17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não impactarão nosso projeto principal até que estejamos prontos para isso</a:t>
            </a:r>
            <a:r>
              <a:rPr b="0" i="0" lang="pt-BR" sz="1700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/>
          <p:nvPr/>
        </p:nvSpPr>
        <p:spPr>
          <a:xfrm>
            <a:off x="1036059" y="1127567"/>
            <a:ext cx="471381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FAZENDO USO 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RAMIFICAÇÕES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11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11"/>
          <p:cNvSpPr txBox="1"/>
          <p:nvPr/>
        </p:nvSpPr>
        <p:spPr>
          <a:xfrm>
            <a:off x="4937487" y="3089721"/>
            <a:ext cx="3062057" cy="704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CRIANDO E UTILIZANDO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/>
        </p:nvSpPr>
        <p:spPr>
          <a:xfrm>
            <a:off x="1239549" y="1437048"/>
            <a:ext cx="6664903" cy="2269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C1CC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Desde a primeira aula do nosso curso, estamos versionando nossos projetos com o git e hospedando no GitHub.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ACC1CC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Hoje vamos entender melhor o como podemos trabalhar com as </a:t>
            </a:r>
            <a:r>
              <a:rPr b="0" i="1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 dentro de um repositório.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/>
        </p:nvSpPr>
        <p:spPr>
          <a:xfrm>
            <a:off x="1239549" y="665163"/>
            <a:ext cx="6664903" cy="3933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C1CC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Para fazer isso, </a:t>
            </a:r>
            <a:r>
              <a:rPr b="0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crie um fork do projeto </a:t>
            </a: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(https://github.com/andrefdavid/Aula05), depois </a:t>
            </a:r>
            <a:r>
              <a:rPr b="0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realize um git clone </a:t>
            </a: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do projeto que está no seu usuário do GitHub para dentro da pasta do seu </a:t>
            </a:r>
            <a:r>
              <a:rPr b="0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workspace do Eclipse</a:t>
            </a: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ACC1CC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Certifique-se que você baixou o projeto correto executando um </a:t>
            </a:r>
            <a:r>
              <a:rPr b="0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git remote –v</a:t>
            </a: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 Depois, abra o projeto baixado através da opção </a:t>
            </a:r>
            <a:r>
              <a:rPr b="0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File       Open Project from file system</a:t>
            </a:r>
            <a:endParaRPr/>
          </a:p>
        </p:txBody>
      </p:sp>
      <p:cxnSp>
        <p:nvCxnSpPr>
          <p:cNvPr id="156" name="Google Shape;156;p13"/>
          <p:cNvCxnSpPr/>
          <p:nvPr/>
        </p:nvCxnSpPr>
        <p:spPr>
          <a:xfrm>
            <a:off x="4889715" y="3983064"/>
            <a:ext cx="294468" cy="0"/>
          </a:xfrm>
          <a:prstGeom prst="straightConnector1">
            <a:avLst/>
          </a:prstGeom>
          <a:noFill/>
          <a:ln cap="flat" cmpd="sng" w="9525">
            <a:solidFill>
              <a:srgbClr val="F50566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/>
          <p:nvPr/>
        </p:nvSpPr>
        <p:spPr>
          <a:xfrm>
            <a:off x="1302364" y="1861680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branch</a:t>
            </a:r>
            <a:endParaRPr sz="2000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4"/>
          <p:cNvSpPr txBox="1"/>
          <p:nvPr/>
        </p:nvSpPr>
        <p:spPr>
          <a:xfrm>
            <a:off x="1902950" y="3708774"/>
            <a:ext cx="5338100" cy="771151"/>
          </a:xfrm>
          <a:prstGeom prst="rect">
            <a:avLst/>
          </a:prstGeom>
          <a:solidFill>
            <a:srgbClr val="ED145B"/>
          </a:solidFill>
          <a:ln cap="flat" cmpd="sng" w="9525">
            <a:solidFill>
              <a:srgbClr val="ED1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é capaz de mostrar todas as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branches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existentes em um repositório.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/>
          <p:nvPr/>
        </p:nvSpPr>
        <p:spPr>
          <a:xfrm>
            <a:off x="1302364" y="1875662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branch identificador</a:t>
            </a:r>
            <a:endParaRPr sz="2000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/>
          <p:nvPr/>
        </p:nvSpPr>
        <p:spPr>
          <a:xfrm>
            <a:off x="1614791" y="3689350"/>
            <a:ext cx="6128426" cy="790575"/>
          </a:xfrm>
          <a:prstGeom prst="rect">
            <a:avLst/>
          </a:prstGeom>
          <a:solidFill>
            <a:srgbClr val="ED145B"/>
          </a:solidFill>
          <a:ln cap="flat" cmpd="sng" w="12700">
            <a:solidFill>
              <a:srgbClr val="ED14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1601143" y="3756158"/>
            <a:ext cx="6128426" cy="923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é capaz de criar uma nova branch dentro do nosso repositório. O Identificador é o nome que daremos à nova branch.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1302364" y="1875903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checkout identificador</a:t>
            </a:r>
            <a:endParaRPr sz="2000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1614791" y="3689350"/>
            <a:ext cx="6128426" cy="790575"/>
          </a:xfrm>
          <a:prstGeom prst="rect">
            <a:avLst/>
          </a:prstGeom>
          <a:solidFill>
            <a:srgbClr val="ED145B"/>
          </a:solidFill>
          <a:ln cap="flat" cmpd="sng" w="12700">
            <a:solidFill>
              <a:srgbClr val="ED14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6"/>
          <p:cNvSpPr txBox="1"/>
          <p:nvPr/>
        </p:nvSpPr>
        <p:spPr>
          <a:xfrm>
            <a:off x="1587495" y="3728863"/>
            <a:ext cx="6128426" cy="923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mesmo comando utilizado para navegar entre commits é utilizado para navegar entre branches.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/>
          <p:nvPr/>
        </p:nvSpPr>
        <p:spPr>
          <a:xfrm>
            <a:off x="1302364" y="1885658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merge identificador</a:t>
            </a:r>
            <a:endParaRPr sz="2000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1614791" y="3689350"/>
            <a:ext cx="6128426" cy="790575"/>
          </a:xfrm>
          <a:prstGeom prst="rect">
            <a:avLst/>
          </a:prstGeom>
          <a:solidFill>
            <a:srgbClr val="ED145B"/>
          </a:solidFill>
          <a:ln cap="flat" cmpd="sng" w="12700">
            <a:solidFill>
              <a:srgbClr val="ED14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614791" y="3769807"/>
            <a:ext cx="6128426" cy="923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irá mesclar à branch atual a outra branch com o identificador apontado.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/>
        </p:nvSpPr>
        <p:spPr>
          <a:xfrm>
            <a:off x="1239548" y="1152098"/>
            <a:ext cx="6664903" cy="2839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 loop For é um loop baseado em </a:t>
            </a:r>
            <a:r>
              <a:rPr b="0" i="1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contador</a:t>
            </a: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Isso quer dizer que sua estrutura controla uma variável, sua condição de execução e o incremento que ela terá.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Enquanto o loop While é potencialmente infinito, o loop For usado corretamente sempre executará por um número limitado de vezes.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/>
          <p:nvPr/>
        </p:nvSpPr>
        <p:spPr>
          <a:xfrm>
            <a:off x="1657558" y="1836571"/>
            <a:ext cx="5862711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for (variavel contadora; condição de parada; incremento){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//instruções que serão repetidas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1490872" y="3451272"/>
            <a:ext cx="6162255" cy="1028653"/>
          </a:xfrm>
          <a:prstGeom prst="rect">
            <a:avLst/>
          </a:prstGeom>
          <a:solidFill>
            <a:srgbClr val="ED145B"/>
          </a:solidFill>
          <a:ln cap="flat" cmpd="sng" w="12700">
            <a:solidFill>
              <a:srgbClr val="ED14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1524701" y="3523127"/>
            <a:ext cx="6128426" cy="1200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Essa é a sintaxe do loop For. Com ele o programador não precisa se preocupar em criar antecipadamente a variável contadora e nem corre o risco de esquecer o incremento e acabar criando um loop infinito.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eb design" id="200" name="Google Shape;2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/>
          <p:nvPr/>
        </p:nvSpPr>
        <p:spPr>
          <a:xfrm>
            <a:off x="1655763" y="1827576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for (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variavel contadora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; condição de parada; incremento){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//instruções que serão repetidas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07" name="Google Shape;207;p20"/>
          <p:cNvSpPr txBox="1"/>
          <p:nvPr/>
        </p:nvSpPr>
        <p:spPr>
          <a:xfrm>
            <a:off x="730155" y="2763493"/>
            <a:ext cx="7729633" cy="171643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primeiro parâmetro desse loop devemos indicar qual é a variável contadora e qual é seu valor inicial.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indicarmos algo como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i=0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 variável i será nossa contadora e iniciará valendo zero, porém terá que ser criada anteriormente pelo programador.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indicarmos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 i=0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a variável i será criada automaticamente no início do loop e destruída após ele, economizando espaço em memória.</a:t>
            </a:r>
            <a:endParaRPr/>
          </a:p>
        </p:txBody>
      </p:sp>
      <p:pic>
        <p:nvPicPr>
          <p:cNvPr descr="Web design" id="208" name="Google Shape;2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/>
          <p:nvPr/>
        </p:nvSpPr>
        <p:spPr>
          <a:xfrm>
            <a:off x="1123654" y="1837162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539496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for (variavel contadora; </a:t>
            </a: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condição de parada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; incremento){</a:t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39496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//instruções que serão repetidas</a:t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39496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354540" y="3871489"/>
            <a:ext cx="6434919" cy="60843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condição é similar à que escreveríamos em um loop while.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lógica é: enquanto a condição for verdadeira, o loop continua sendo executado.</a:t>
            </a:r>
            <a:endParaRPr/>
          </a:p>
        </p:txBody>
      </p:sp>
      <p:pic>
        <p:nvPicPr>
          <p:cNvPr descr="Web design" id="216" name="Google Shape;2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/>
          <p:nvPr/>
        </p:nvSpPr>
        <p:spPr>
          <a:xfrm>
            <a:off x="1662113" y="1825354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for (variavel contadora; condição de parada; 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incremento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//instruções que serão repetidas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730155" y="3121891"/>
            <a:ext cx="7717810" cy="144680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incremento, por sua vez, deve apresentar quanto será somado ou subtraído da variável contadora a cada volta do loop.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escrevermos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i++, i=i+1, i=i+2 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 qualquer outra adição, a variável será incrementada a cada volta do loop.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escrevermos </a:t>
            </a:r>
            <a:r>
              <a:rPr i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i--, i=i-1, i=i-2</a:t>
            </a: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por outro lado, a variável será decrementada a cada volta do loop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eb design" id="224" name="Google Shape;2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/>
        </p:nvSpPr>
        <p:spPr>
          <a:xfrm>
            <a:off x="1036059" y="1127567"/>
            <a:ext cx="4982604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PROGRAMANDO EM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</p:txBody>
      </p:sp>
      <p:cxnSp>
        <p:nvCxnSpPr>
          <p:cNvPr id="230" name="Google Shape;230;p23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p23"/>
          <p:cNvSpPr txBox="1"/>
          <p:nvPr/>
        </p:nvSpPr>
        <p:spPr>
          <a:xfrm>
            <a:off x="4937487" y="3089721"/>
            <a:ext cx="1653017" cy="673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VETORES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/>
        </p:nvSpPr>
        <p:spPr>
          <a:xfrm>
            <a:off x="1353962" y="716531"/>
            <a:ext cx="6436077" cy="3710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C1CC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Fizemos diversos exercícios nos quais importava calcular uma média, por exemplo, mas sem a necessidade de armazenar todos os dados digitados.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ACC1CC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O que aconteceria se fosse necessário armazenar esses dados para posterior exibição?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ACC1CC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Crie um fork do projeto disponível em </a:t>
            </a:r>
            <a:r>
              <a:rPr b="0" i="0" lang="pt-BR" sz="1600" u="none" cap="none" strike="noStrike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https://github.com/andrefdavid/Aula06</a:t>
            </a:r>
            <a:r>
              <a:rPr b="0" i="0" lang="pt-BR" sz="1600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, realize um clone do SEU repositório e abra o projeto no Eclipse para pensarmos nesse problema.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/>
          <p:nvPr/>
        </p:nvSpPr>
        <p:spPr>
          <a:xfrm>
            <a:off x="1206784" y="2212407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Vetores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aluno1, aluno2, aluno3, aluno4, aluno5, aluno6, aluno7, aluno8, aluno9, aluno10, total;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</p:txBody>
      </p:sp>
      <p:pic>
        <p:nvPicPr>
          <p:cNvPr descr="Web design" id="243" name="Google Shape;2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/>
          <p:nvPr/>
        </p:nvSpPr>
        <p:spPr>
          <a:xfrm>
            <a:off x="730155" y="2212407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1º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aluno1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2º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aluno2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3º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aluno3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4º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aluno4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5º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aluno5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6º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aluno6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7º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aluno7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8º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aluno8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9º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aluno9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10º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aluno10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total = aluno1 + aluno2 + aluno3 + aluno4 + aluno5 + aluno6 + aluno7 + aluno8 + aluno9 + aluno10;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</p:txBody>
      </p:sp>
      <p:pic>
        <p:nvPicPr>
          <p:cNvPr descr="Web design" id="250" name="Google Shape;25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1053705" y="1836385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1 consumiu R$" + aluno1);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2 consumiu R$" + aluno2);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3 consumiu R$" + aluno3);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4 consumiu R$" + aluno4);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5 consumiu R$" + aluno5);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6 consumiu R$" + aluno6);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7 consumiu R$" + aluno7);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8 consumiu R$" + aluno8);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9 consumiu R$" + aluno9);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10 consumiu R$" + aluno10);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total de consumo foi de R$" + total);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741978" y="4080173"/>
            <a:ext cx="7717810" cy="60843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projeto em questão tem tantas linhas que elas ficam pequenininhas por aqui. Mas repare no que está acontecendo neste código:</a:t>
            </a:r>
            <a:endParaRPr/>
          </a:p>
        </p:txBody>
      </p:sp>
      <p:pic>
        <p:nvPicPr>
          <p:cNvPr descr="Web design" id="258" name="Google Shape;2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/>
          <p:nvPr/>
        </p:nvSpPr>
        <p:spPr>
          <a:xfrm>
            <a:off x="1206784" y="2212407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Vetores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double aluno1, aluno2, aluno3, aluno4, aluno5, aluno6,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aluno7, aluno8, aluno9, aluno10, total;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</p:txBody>
      </p:sp>
      <p:pic>
        <p:nvPicPr>
          <p:cNvPr descr="Web design" id="265" name="Google Shape;2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/>
          <p:nvPr/>
        </p:nvSpPr>
        <p:spPr>
          <a:xfrm>
            <a:off x="730155" y="2212407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1º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aluno1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2º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aluno2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3º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aluno3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4º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aluno4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5º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aluno5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6º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aluno6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7º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aluno7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8º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aluno8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9º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aluno9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10º aluno");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aluno10 = leitor.nextDouble();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91A3A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total = aluno1 + aluno2 + aluno3 + aluno4 + aluno5 + aluno6 + aluno7 + aluno8 + aluno9 + aluno10;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Web design" id="272" name="Google Shape;2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/>
        </p:nvSpPr>
        <p:spPr>
          <a:xfrm>
            <a:off x="1593272" y="1986975"/>
            <a:ext cx="595745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JAVA:</a:t>
            </a:r>
            <a:r>
              <a:rPr b="0" i="0" lang="pt-BR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LÓGICA DE PROGRAMAÇÃO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3"/>
          <p:cNvCxnSpPr/>
          <p:nvPr/>
        </p:nvCxnSpPr>
        <p:spPr>
          <a:xfrm>
            <a:off x="3970987" y="3359885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/>
          <p:nvPr/>
        </p:nvSpPr>
        <p:spPr>
          <a:xfrm>
            <a:off x="902365" y="1800720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1 consumiu R$" + aluno1);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2 consumiu R$" + aluno2);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3 consumiu R$" + aluno3);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4 consumiu R$" + aluno4);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5 consumiu R$" + aluno5);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6 consumiu R$" + aluno6);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7 consumiu R$" + aluno7);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8 consumiu R$" + aluno8);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9 consumiu R$" + aluno9);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10 consumiu R$" + aluno10);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total de consumo foi de R$" + total);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741978" y="4079405"/>
            <a:ext cx="7717810" cy="60843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Estamos criando 10 variáveis para armazenar o consumo de cada um dos alunos em uma lanchonete, além de uma variável para armazenar o total consumido.</a:t>
            </a:r>
            <a:endParaRPr/>
          </a:p>
        </p:txBody>
      </p:sp>
      <p:pic>
        <p:nvPicPr>
          <p:cNvPr descr="Web design" id="280" name="Google Shape;28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/>
          <p:nvPr/>
        </p:nvSpPr>
        <p:spPr>
          <a:xfrm>
            <a:off x="1206784" y="2212407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Vetores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aluno1, aluno2, aluno3, aluno4, aluno5, aluno6, aluno7, aluno8, aluno9, aluno10, total;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</p:txBody>
      </p:sp>
      <p:pic>
        <p:nvPicPr>
          <p:cNvPr descr="Web design" id="287" name="Google Shape;28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/>
          <p:nvPr/>
        </p:nvSpPr>
        <p:spPr>
          <a:xfrm>
            <a:off x="730155" y="2103225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D14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1º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aluno1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2º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aluno2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3º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aluno3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4º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aluno4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5º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aluno5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6º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aluno6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7º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aluno7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8º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aluno8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9º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aluno9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10º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aluno10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total = aluno1 + aluno2 + aluno3 + aluno4 + aluno5 + aluno6 + aluno7 + aluno8 + aluno9 + aluno10;</a:t>
            </a:r>
            <a:endParaRPr/>
          </a:p>
        </p:txBody>
      </p:sp>
      <p:pic>
        <p:nvPicPr>
          <p:cNvPr descr="Web design" id="294" name="Google Shape;2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/>
          <p:nvPr/>
        </p:nvSpPr>
        <p:spPr>
          <a:xfrm>
            <a:off x="902365" y="2063750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System.out.println("O aluno 1 consumiu R$" + aluno1);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2 consumiu R$" + aluno2);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3 consumiu R$" + aluno3);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4 consumiu R$" + aluno4);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5 consumiu R$" + aluno5);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6 consumiu R$" + aluno6);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7 consumiu R$" + aluno7);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8 consumiu R$" + aluno8);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9 consumiu R$" + aluno9);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10 consumiu R$" + aluno10);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total de consumo foi de R$" + total);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</p:txBody>
      </p:sp>
      <p:sp>
        <p:nvSpPr>
          <p:cNvPr id="301" name="Google Shape;301;p33"/>
          <p:cNvSpPr txBox="1"/>
          <p:nvPr/>
        </p:nvSpPr>
        <p:spPr>
          <a:xfrm>
            <a:off x="713095" y="4127007"/>
            <a:ext cx="7717810" cy="60843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Entre exibir mensagens com instruções e pedir que o usuário digite o consumo de cada um desses alunos, são 20 linhas</a:t>
            </a:r>
            <a:endParaRPr/>
          </a:p>
        </p:txBody>
      </p:sp>
      <p:pic>
        <p:nvPicPr>
          <p:cNvPr descr="Web design" id="302" name="Google Shape;3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/>
          <p:nvPr/>
        </p:nvSpPr>
        <p:spPr>
          <a:xfrm>
            <a:off x="1206784" y="2241172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₢import java.util.Scanner;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Vetores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aluno1, aluno2, aluno3, aluno4, aluno5, aluno6, aluno7, aluno8, aluno9, aluno10, total;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</p:txBody>
      </p:sp>
      <p:pic>
        <p:nvPicPr>
          <p:cNvPr descr="Web design" id="309" name="Google Shape;30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/>
          <p:nvPr/>
        </p:nvSpPr>
        <p:spPr>
          <a:xfrm>
            <a:off x="730155" y="2321589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D145B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System.out.println("Por favor, digite o consumo do 1º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aluno1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2º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aluno2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3º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aluno3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4º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aluno4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5º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aluno5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6º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aluno6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7º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aluno7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8º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aluno8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9º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aluno9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10º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aluno10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1400">
              <a:solidFill>
                <a:srgbClr val="ED145B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Web design" id="316" name="Google Shape;3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/>
          <p:nvPr/>
        </p:nvSpPr>
        <p:spPr>
          <a:xfrm>
            <a:off x="935533" y="2230980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pt-BR" sz="12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total = aluno1 + aluno2 + aluno3 + aluno4 + aluno5 + aluno6 + aluno7 + aluno8 + aluno9 + aluno10;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1 consumiu R$" + aluno1);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2 consumiu R$" + aluno2);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3 consumiu R$" + aluno3);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4 consumiu R$" + aluno4);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5 consumiu R$" + aluno5);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6 consumiu R$" + aluno6);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7 consumiu R$" + aluno7);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8 consumiu R$" + aluno8);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9 consumiu R$" + aluno9);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aluno 10 consumiu R$" + aluno10);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total de consumo foi de R$" + total);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</p:txBody>
      </p:sp>
      <p:sp>
        <p:nvSpPr>
          <p:cNvPr id="323" name="Google Shape;323;p36"/>
          <p:cNvSpPr txBox="1"/>
          <p:nvPr/>
        </p:nvSpPr>
        <p:spPr>
          <a:xfrm>
            <a:off x="781333" y="4404004"/>
            <a:ext cx="7038833" cy="331437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Nosso cálculo é feito nessa linha grandona e cheia de oportunidades de erros de digitação.</a:t>
            </a:r>
            <a:endParaRPr/>
          </a:p>
        </p:txBody>
      </p:sp>
      <p:pic>
        <p:nvPicPr>
          <p:cNvPr descr="Web design" id="324" name="Google Shape;3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/>
        </p:nvSpPr>
        <p:spPr>
          <a:xfrm>
            <a:off x="1239548" y="867148"/>
            <a:ext cx="6664903" cy="3409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“Professor, e se nós criarmos um loop?”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Seria uma boa saída se precisássemos apenas realizar o cálculo, mas lembre-se: queremos que o nosso programa seja capaz de manter as variáveis com as notas dos alunos para que possamos exibir todas no final.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 o loop sozinho não resolverá esse problema.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É aí que precisamos de </a:t>
            </a:r>
            <a:r>
              <a:rPr b="0" i="0" lang="pt-BR" sz="1802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VETORES</a:t>
            </a: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/>
          <p:nvPr/>
        </p:nvSpPr>
        <p:spPr>
          <a:xfrm>
            <a:off x="1239548" y="581077"/>
            <a:ext cx="6664903" cy="3981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Os vetores são estruturas de dados que permitem armazenar vários dados simultaneamente.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Imagine que você crie uma variável chamada </a:t>
            </a:r>
            <a:r>
              <a:rPr b="0" i="1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do tipo </a:t>
            </a:r>
            <a:r>
              <a:rPr b="0" i="1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inteiro</a:t>
            </a:r>
            <a:r>
              <a:rPr b="0" i="0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 E que em uma linha do seu programa você escreva </a:t>
            </a:r>
            <a:r>
              <a:rPr b="0" i="1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 = 20</a:t>
            </a:r>
            <a:r>
              <a:rPr b="0" i="0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; e logo na linha seguinte escreva </a:t>
            </a:r>
            <a:r>
              <a:rPr b="0" i="1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 = 30</a:t>
            </a:r>
            <a:r>
              <a:rPr b="0" i="0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 valor da variável a será substituído de 20 por 30, certo?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Um vetor nos dá o poder de armazenar esses dois valores simultaneamente na mesma variável.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Vamos entender como!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/>
        </p:nvSpPr>
        <p:spPr>
          <a:xfrm>
            <a:off x="4572000" y="948015"/>
            <a:ext cx="4059382" cy="324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Observe essa estrutura ao lado.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Ela tem o nome de </a:t>
            </a:r>
            <a:r>
              <a:rPr b="0" i="1" lang="pt-BR" sz="14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vetor</a:t>
            </a: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Dentro do vetor, temos diversas </a:t>
            </a:r>
            <a:r>
              <a:rPr b="0" i="1" lang="pt-BR" sz="14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posições</a:t>
            </a: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Essas posições armazenam </a:t>
            </a:r>
            <a:r>
              <a:rPr b="0" i="1" lang="pt-BR" sz="14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valores</a:t>
            </a: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 e são identificadas por</a:t>
            </a:r>
            <a:r>
              <a:rPr b="0" i="1" lang="pt-BR" sz="14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 índices</a:t>
            </a: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, que são números inteiros a partir de zero.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vetor ao lado é capaz de armazenar 8 valores.</a:t>
            </a:r>
            <a:endParaRPr/>
          </a:p>
        </p:txBody>
      </p:sp>
      <p:graphicFrame>
        <p:nvGraphicFramePr>
          <p:cNvPr id="341" name="Google Shape;341;p39"/>
          <p:cNvGraphicFramePr/>
          <p:nvPr/>
        </p:nvGraphicFramePr>
        <p:xfrm>
          <a:off x="1472768" y="97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{BEF66C26-A6B1-46AE-9361-8E7B1886439C}</a:tableStyleId>
              </a:tblPr>
              <a:tblGrid>
                <a:gridCol w="1043850"/>
                <a:gridCol w="1043850"/>
              </a:tblGrid>
              <a:tr h="3196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vetor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1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índice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valor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6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u="none" cap="none" strike="noStrike">
                          <a:solidFill>
                            <a:srgbClr val="DAE3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b="0" i="0" sz="1400" u="none" cap="none" strike="noStrike">
                        <a:solidFill>
                          <a:srgbClr val="DAE3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D145B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"/>
          <p:cNvGrpSpPr/>
          <p:nvPr/>
        </p:nvGrpSpPr>
        <p:grpSpPr>
          <a:xfrm>
            <a:off x="1459669" y="4464586"/>
            <a:ext cx="1995090" cy="246221"/>
            <a:chOff x="1958896" y="6022761"/>
            <a:chExt cx="2961694" cy="328295"/>
          </a:xfrm>
        </p:grpSpPr>
        <p:sp>
          <p:nvSpPr>
            <p:cNvPr id="61" name="Google Shape;61;p4"/>
            <p:cNvSpPr txBox="1"/>
            <p:nvPr/>
          </p:nvSpPr>
          <p:spPr>
            <a:xfrm>
              <a:off x="2121570" y="6022761"/>
              <a:ext cx="2799020" cy="3282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000">
                  <a:solidFill>
                    <a:srgbClr val="91A3AD"/>
                  </a:solidFill>
                  <a:latin typeface="Arial"/>
                  <a:ea typeface="Arial"/>
                  <a:cs typeface="Arial"/>
                  <a:sym typeface="Arial"/>
                </a:rPr>
                <a:t>andre.david@fiap.com.br</a:t>
              </a:r>
              <a:endParaRPr/>
            </a:p>
          </p:txBody>
        </p:sp>
        <p:pic>
          <p:nvPicPr>
            <p:cNvPr id="62" name="Google Shape;62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58896" y="6128105"/>
              <a:ext cx="219327" cy="138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" name="Google Shape;63;p4"/>
          <p:cNvGrpSpPr/>
          <p:nvPr/>
        </p:nvGrpSpPr>
        <p:grpSpPr>
          <a:xfrm>
            <a:off x="669092" y="805359"/>
            <a:ext cx="3387530" cy="3387530"/>
            <a:chOff x="873072" y="1302412"/>
            <a:chExt cx="4516706" cy="4516706"/>
          </a:xfrm>
        </p:grpSpPr>
        <p:sp>
          <p:nvSpPr>
            <p:cNvPr id="64" name="Google Shape;64;p4"/>
            <p:cNvSpPr/>
            <p:nvPr/>
          </p:nvSpPr>
          <p:spPr>
            <a:xfrm>
              <a:off x="1060175" y="1486925"/>
              <a:ext cx="4136450" cy="4135892"/>
            </a:xfrm>
            <a:prstGeom prst="ellipse">
              <a:avLst/>
            </a:prstGeom>
            <a:noFill/>
            <a:ln cap="flat" cmpd="sng" w="12700">
              <a:solidFill>
                <a:srgbClr val="893A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 rot="10488132">
              <a:off x="1052834" y="1482173"/>
              <a:ext cx="4157183" cy="4157184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4"/>
          <p:cNvGrpSpPr/>
          <p:nvPr/>
        </p:nvGrpSpPr>
        <p:grpSpPr>
          <a:xfrm>
            <a:off x="4582773" y="869076"/>
            <a:ext cx="3764393" cy="4023114"/>
            <a:chOff x="4582773" y="483640"/>
            <a:chExt cx="3764393" cy="4023114"/>
          </a:xfrm>
        </p:grpSpPr>
        <p:sp>
          <p:nvSpPr>
            <p:cNvPr id="67" name="Google Shape;67;p4"/>
            <p:cNvSpPr txBox="1"/>
            <p:nvPr/>
          </p:nvSpPr>
          <p:spPr>
            <a:xfrm>
              <a:off x="4757367" y="483640"/>
              <a:ext cx="320714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ANDRÉ DAVID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200"/>
                <a:buFont typeface="Arial"/>
                <a:buNone/>
              </a:pPr>
              <a:r>
                <a:rPr b="0" i="0" lang="pt-BR" sz="12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COORDENADOR ACADÊMICO</a:t>
              </a:r>
              <a:endParaRPr/>
            </a:p>
          </p:txBody>
        </p:sp>
        <p:sp>
          <p:nvSpPr>
            <p:cNvPr id="68" name="Google Shape;68;p4"/>
            <p:cNvSpPr txBox="1"/>
            <p:nvPr/>
          </p:nvSpPr>
          <p:spPr>
            <a:xfrm>
              <a:off x="4582773" y="1145369"/>
              <a:ext cx="3764393" cy="3361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35125">
              <a:spAutoFit/>
            </a:bodyPr>
            <a:lstStyle/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300"/>
                <a:buFont typeface="Arial"/>
                <a:buChar char="•"/>
              </a:pPr>
              <a:r>
                <a:rPr b="0" i="0" lang="pt-BR" sz="13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André é desenvolvedor há 14 anos e desde os 17 ensina conceitos ligados à computação.</a:t>
              </a:r>
              <a:endParaRPr/>
            </a:p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300"/>
                <a:buFont typeface="Arial"/>
                <a:buChar char="•"/>
              </a:pPr>
              <a:r>
                <a:rPr b="0" i="0" lang="pt-BR" sz="13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Mestrando em Gestão e Desenvolvimento da Educação Profissional e especialista em Computação Forense, é professor na FIAP desde 2013, além de coordenador do curso de graduação de Tecnologia em Desenvolvimento de Software da FIAP ON.</a:t>
              </a:r>
              <a:endParaRPr/>
            </a:p>
            <a:p>
              <a:pPr indent="-825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" name="Google Shape;69;p4"/>
            <p:cNvCxnSpPr/>
            <p:nvPr/>
          </p:nvCxnSpPr>
          <p:spPr>
            <a:xfrm>
              <a:off x="4826481" y="1093398"/>
              <a:ext cx="2529695" cy="0"/>
            </a:xfrm>
            <a:prstGeom prst="straightConnector1">
              <a:avLst/>
            </a:prstGeom>
            <a:noFill/>
            <a:ln cap="flat" cmpd="sng" w="9525">
              <a:solidFill>
                <a:srgbClr val="893A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0" name="Google Shape;70;p4"/>
          <p:cNvGrpSpPr/>
          <p:nvPr/>
        </p:nvGrpSpPr>
        <p:grpSpPr>
          <a:xfrm>
            <a:off x="4280567" y="1495216"/>
            <a:ext cx="41267" cy="2153069"/>
            <a:chOff x="6061450" y="1177505"/>
            <a:chExt cx="86308" cy="4502989"/>
          </a:xfrm>
        </p:grpSpPr>
        <p:cxnSp>
          <p:nvCxnSpPr>
            <p:cNvPr id="71" name="Google Shape;71;p4"/>
            <p:cNvCxnSpPr/>
            <p:nvPr/>
          </p:nvCxnSpPr>
          <p:spPr>
            <a:xfrm>
              <a:off x="6096000" y="1177505"/>
              <a:ext cx="0" cy="4502989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2" name="Google Shape;72;p4"/>
            <p:cNvSpPr/>
            <p:nvPr/>
          </p:nvSpPr>
          <p:spPr>
            <a:xfrm>
              <a:off x="6061450" y="1410552"/>
              <a:ext cx="86308" cy="232912"/>
            </a:xfrm>
            <a:prstGeom prst="roundRect">
              <a:avLst>
                <a:gd fmla="val 16667" name="adj"/>
              </a:avLst>
            </a:prstGeom>
            <a:solidFill>
              <a:srgbClr val="F50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6061450" y="5243860"/>
              <a:ext cx="86308" cy="232912"/>
            </a:xfrm>
            <a:prstGeom prst="roundRect">
              <a:avLst>
                <a:gd fmla="val 16667" name="adj"/>
              </a:avLst>
            </a:prstGeom>
            <a:solidFill>
              <a:srgbClr val="F50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ssoa posando para foto em local com neve&#10;&#10;Descrição gerada automaticamente" id="74" name="Google Shape;74;p4"/>
          <p:cNvPicPr preferRelativeResize="0"/>
          <p:nvPr/>
        </p:nvPicPr>
        <p:blipFill rotWithShape="1">
          <a:blip r:embed="rId4">
            <a:alphaModFix/>
          </a:blip>
          <a:srcRect b="64285" l="24708" r="24243" t="1683"/>
          <a:stretch/>
        </p:blipFill>
        <p:spPr>
          <a:xfrm>
            <a:off x="898410" y="1038836"/>
            <a:ext cx="2924356" cy="2924356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/>
          <p:nvPr/>
        </p:nvSpPr>
        <p:spPr>
          <a:xfrm>
            <a:off x="1223844" y="1837626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tipo[] nome_do_vetor = new tipo[dimensão];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tipo[] nome_do_vetor = {valor1, valor2, valor3};</a:t>
            </a:r>
            <a:endParaRPr/>
          </a:p>
        </p:txBody>
      </p:sp>
      <p:sp>
        <p:nvSpPr>
          <p:cNvPr id="348" name="Google Shape;348;p40"/>
          <p:cNvSpPr txBox="1"/>
          <p:nvPr/>
        </p:nvSpPr>
        <p:spPr>
          <a:xfrm>
            <a:off x="730155" y="3317491"/>
            <a:ext cx="7717810" cy="116243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Acima vemos duas maneiras de criarmos um vetor: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 primeira devemos definir seu tipo, seu nome e sua dimensão (quantos valores ele armazena).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 segunda devemos definir seu tipo, seu nome e quais dados ele contém. A dimensão será atribuída automaticamente.</a:t>
            </a:r>
            <a:endParaRPr/>
          </a:p>
        </p:txBody>
      </p:sp>
      <p:pic>
        <p:nvPicPr>
          <p:cNvPr descr="Web design" id="349" name="Google Shape;3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/>
          <p:nvPr/>
        </p:nvSpPr>
        <p:spPr>
          <a:xfrm>
            <a:off x="1206784" y="1936194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int[] vetorA = new int[10];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int[] vetorB= {10,20,30,40,50,60,70,80,90,100};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713095" y="3594490"/>
            <a:ext cx="7717810" cy="885435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primeiro vetor acima é do tipo inteiro, capaz de armazenar 10 valores.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segundo vetor também é do tipo inteiro e já contém os seguintes 10 valores: 10,20,30,40,50,60,70,80,90,100.</a:t>
            </a:r>
            <a:endParaRPr/>
          </a:p>
        </p:txBody>
      </p:sp>
      <p:pic>
        <p:nvPicPr>
          <p:cNvPr descr="Web design" id="357" name="Google Shape;3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/>
          <p:nvPr/>
        </p:nvSpPr>
        <p:spPr>
          <a:xfrm>
            <a:off x="2121184" y="2149022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resultado = vetorA[0] + vetorA[5];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if (vetorB[3]&gt;10){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System.out.println(vetorC[7]);</a:t>
            </a:r>
            <a:endParaRPr/>
          </a:p>
        </p:txBody>
      </p:sp>
      <p:sp>
        <p:nvSpPr>
          <p:cNvPr id="364" name="Google Shape;364;p42"/>
          <p:cNvSpPr txBox="1"/>
          <p:nvPr/>
        </p:nvSpPr>
        <p:spPr>
          <a:xfrm>
            <a:off x="713095" y="3871489"/>
            <a:ext cx="7717810" cy="60843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Note, nos exemplos acima, que o uso do vetor implica em, obrigatoriamente, indicarmos qual posição dele está sendo utilizada.</a:t>
            </a:r>
            <a:endParaRPr/>
          </a:p>
        </p:txBody>
      </p:sp>
      <p:pic>
        <p:nvPicPr>
          <p:cNvPr descr="Web design" id="365" name="Google Shape;3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 txBox="1"/>
          <p:nvPr/>
        </p:nvSpPr>
        <p:spPr>
          <a:xfrm>
            <a:off x="1239548" y="1930003"/>
            <a:ext cx="6664903" cy="12834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Agora que conhecemos os vetores, vamos substituir, no nosso programa, as variáveis referentes aos gastos dos alunos por um único vetor do tipo double!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/>
          <p:nvPr/>
        </p:nvSpPr>
        <p:spPr>
          <a:xfrm>
            <a:off x="1206784" y="2156987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strike="sngStrike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double aluno1, aluno2, aluno3, aluno4, aluno5, aluno6, aluno7, aluno8, aluno9, aluno10, total;</a:t>
            </a:r>
            <a:b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double[] alunos = new double[10];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double total=0;</a:t>
            </a:r>
            <a:b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44"/>
          <p:cNvSpPr txBox="1"/>
          <p:nvPr/>
        </p:nvSpPr>
        <p:spPr>
          <a:xfrm>
            <a:off x="713095" y="3871489"/>
            <a:ext cx="7717810" cy="60843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Ao substituirmos a criação das 10 variáveis pelo vetor, já notamos a primeira vantagem em seu uso: se quisermos aumentar ou diminuir o número de alunos, basta alterar a dimensão do vetor!</a:t>
            </a:r>
            <a:endParaRPr/>
          </a:p>
        </p:txBody>
      </p:sp>
      <p:pic>
        <p:nvPicPr>
          <p:cNvPr descr="Web design" id="378" name="Google Shape;37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/>
        </p:nvSpPr>
        <p:spPr>
          <a:xfrm>
            <a:off x="1239548" y="1853059"/>
            <a:ext cx="6664903" cy="14373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 próximo desafio que temos é: como podemos ler os dados no nosso vetor?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Existem duas formas que vamos conhecer a seguir: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/>
          <p:nvPr/>
        </p:nvSpPr>
        <p:spPr>
          <a:xfrm>
            <a:off x="1674741" y="2483687"/>
            <a:ext cx="5794517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	System.out.println("Por favor, digite o consumo do 1º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alunos[0]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2º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alunos[1]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3º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alunos[2]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4º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alunos[3]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5º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alunos[4]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6º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alunos[5]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Web design" id="390" name="Google Shape;39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>
            <a:off x="1275022" y="1683115"/>
            <a:ext cx="673043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7º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alunos[6]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8º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alunos[7]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9º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alunos[8]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digite o consumo do 10º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alunos[9] = leitor.nextDouble();</a:t>
            </a:r>
            <a:b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2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741978" y="3317491"/>
            <a:ext cx="7717810" cy="116243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primeira forma que temos de armazenar os valores dentro do vetor é indicando, em cada uma das leituras, uma das posições do vetor.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Apesar desse método funcionar bem, não parece ser tão vantajoso quando comparado às 10 variáveis, certo?</a:t>
            </a:r>
            <a:endParaRPr/>
          </a:p>
        </p:txBody>
      </p:sp>
      <p:pic>
        <p:nvPicPr>
          <p:cNvPr descr="Web design" id="398" name="Google Shape;3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/>
          <p:nvPr/>
        </p:nvSpPr>
        <p:spPr>
          <a:xfrm>
            <a:off x="-73476" y="1847344"/>
            <a:ext cx="9348717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i&lt;10;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System.out.println("Por favor, digite o consumo do " + (i+1) + "º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alunos[i]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12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48"/>
          <p:cNvSpPr txBox="1"/>
          <p:nvPr/>
        </p:nvSpPr>
        <p:spPr>
          <a:xfrm>
            <a:off x="741978" y="3317491"/>
            <a:ext cx="7717810" cy="116243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segunda forma que temos de armazenar os valores dentro do vetor é utilizando um loop e indicando o índice usando o contador desse loop.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caso acima, o contador vale de 0 até 9 e em cada volta utilizamos esse valor como indicativo da posição no vetor. Reduzimos de 20 linhas para apenas 4!</a:t>
            </a:r>
            <a:endParaRPr/>
          </a:p>
        </p:txBody>
      </p:sp>
      <p:pic>
        <p:nvPicPr>
          <p:cNvPr descr="Web design" id="406" name="Google Shape;40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/>
        </p:nvSpPr>
        <p:spPr>
          <a:xfrm>
            <a:off x="1239549" y="2346015"/>
            <a:ext cx="6664903" cy="451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Precisamos, agora, pensar no cálculo!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80" name="Google Shape;80;p5"/>
          <p:cNvSpPr txBox="1"/>
          <p:nvPr/>
        </p:nvSpPr>
        <p:spPr>
          <a:xfrm>
            <a:off x="1539572" y="1412003"/>
            <a:ext cx="877056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1</a:t>
            </a:r>
            <a:endParaRPr/>
          </a:p>
        </p:txBody>
      </p:sp>
      <p:sp>
        <p:nvSpPr>
          <p:cNvPr id="81" name="Google Shape;81;p5"/>
          <p:cNvSpPr txBox="1"/>
          <p:nvPr/>
        </p:nvSpPr>
        <p:spPr>
          <a:xfrm>
            <a:off x="2782950" y="1412003"/>
            <a:ext cx="5405421" cy="402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CONTEÚDO – IDE, linguagem e variáveis</a:t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2793766" y="1961907"/>
            <a:ext cx="5176822" cy="694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Desvios condicionais: simples, composto e encadeado</a:t>
            </a:r>
            <a:endParaRPr/>
          </a:p>
        </p:txBody>
      </p:sp>
      <p:sp>
        <p:nvSpPr>
          <p:cNvPr id="83" name="Google Shape;83;p5"/>
          <p:cNvSpPr/>
          <p:nvPr/>
        </p:nvSpPr>
        <p:spPr>
          <a:xfrm>
            <a:off x="2772131" y="2803784"/>
            <a:ext cx="5198457" cy="37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Operadores lógicos e switch</a:t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2782948" y="3488842"/>
            <a:ext cx="4878418" cy="37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Loop while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751057" y="2809365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751057" y="3505984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1539572" y="2117960"/>
            <a:ext cx="892012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2</a:t>
            </a:r>
            <a:endParaRPr/>
          </a:p>
        </p:txBody>
      </p:sp>
      <p:sp>
        <p:nvSpPr>
          <p:cNvPr id="90" name="Google Shape;90;p5"/>
          <p:cNvSpPr txBox="1"/>
          <p:nvPr/>
        </p:nvSpPr>
        <p:spPr>
          <a:xfrm>
            <a:off x="1539572" y="2794319"/>
            <a:ext cx="899490" cy="30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3</a:t>
            </a:r>
            <a:endParaRPr/>
          </a:p>
        </p:txBody>
      </p:sp>
      <p:sp>
        <p:nvSpPr>
          <p:cNvPr id="91" name="Google Shape;91;p5"/>
          <p:cNvSpPr txBox="1"/>
          <p:nvPr/>
        </p:nvSpPr>
        <p:spPr>
          <a:xfrm>
            <a:off x="1539572" y="3492653"/>
            <a:ext cx="896651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4</a:t>
            </a:r>
            <a:endParaRPr/>
          </a:p>
        </p:txBody>
      </p:sp>
      <p:cxnSp>
        <p:nvCxnSpPr>
          <p:cNvPr id="92" name="Google Shape;92;p5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/>
          <p:nvPr/>
        </p:nvSpPr>
        <p:spPr>
          <a:xfrm>
            <a:off x="0" y="1935015"/>
            <a:ext cx="9348717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 	for(int i = 0; i&lt;10;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total = total + alunos[i];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b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50"/>
          <p:cNvSpPr txBox="1"/>
          <p:nvPr/>
        </p:nvSpPr>
        <p:spPr>
          <a:xfrm>
            <a:off x="741978" y="3871488"/>
            <a:ext cx="7717810" cy="60843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Podemos criar um loop separado para calcular o total.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loop roda 10 vezes e a cada volta ele soma ao total o valor de uma das posições do vetor.</a:t>
            </a:r>
            <a:endParaRPr/>
          </a:p>
        </p:txBody>
      </p:sp>
      <p:pic>
        <p:nvPicPr>
          <p:cNvPr descr="Web design" id="419" name="Google Shape;4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/>
          <p:nvPr/>
        </p:nvSpPr>
        <p:spPr>
          <a:xfrm>
            <a:off x="-102359" y="2242724"/>
            <a:ext cx="9348717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 	 for(int i = 0; i&lt;10;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System.out.println("Por favor, digite o consumo do " + (i+1) + "º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alunos[i]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total = total + alunos[i];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b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Google Shape;426;p51"/>
          <p:cNvSpPr txBox="1"/>
          <p:nvPr/>
        </p:nvSpPr>
        <p:spPr>
          <a:xfrm>
            <a:off x="741978" y="3871489"/>
            <a:ext cx="7717810" cy="60843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Também atingimos esse resultado ao realizarmos o cálculo já no loop onde é feita a digitação dos dados.</a:t>
            </a:r>
            <a:endParaRPr/>
          </a:p>
        </p:txBody>
      </p:sp>
      <p:pic>
        <p:nvPicPr>
          <p:cNvPr descr="Web design" id="427" name="Google Shape;42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/>
        </p:nvSpPr>
        <p:spPr>
          <a:xfrm>
            <a:off x="1239548" y="2138009"/>
            <a:ext cx="6664903" cy="867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Por fim nos resta a exibição dos dados, mas é claro que já sabemos que podemos fazer isso através de um loop!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/>
          <p:nvPr/>
        </p:nvSpPr>
        <p:spPr>
          <a:xfrm>
            <a:off x="0" y="2145204"/>
            <a:ext cx="9348717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i&lt;10;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aluno " + (i+1) + " consumiu R$" + alunos[i]);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total de consumo foi de R$" + total);</a:t>
            </a:r>
            <a:b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2388358" y="4133751"/>
            <a:ext cx="4425050" cy="331437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loop acima vai exibir cada uma das posições do vetor!</a:t>
            </a:r>
            <a:endParaRPr/>
          </a:p>
        </p:txBody>
      </p:sp>
      <p:pic>
        <p:nvPicPr>
          <p:cNvPr descr="Web design" id="440" name="Google Shape;4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/>
          <p:nvPr/>
        </p:nvSpPr>
        <p:spPr>
          <a:xfrm>
            <a:off x="784746" y="2212407"/>
            <a:ext cx="7574508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Vetores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double[] alunos = new double[10];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total=0;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i&lt;10;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System.out.println("Por favor, digite o consumo do " + (i+1) + "º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alunos[i]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total = total + alunos[i];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</p:txBody>
      </p:sp>
      <p:pic>
        <p:nvPicPr>
          <p:cNvPr descr="Web design" id="447" name="Google Shape;44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/>
          <p:nvPr/>
        </p:nvSpPr>
        <p:spPr>
          <a:xfrm>
            <a:off x="784746" y="2071428"/>
            <a:ext cx="7574508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i&lt;10;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aluno " + (i+1) + " consumiu R$" + alunos[i]);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total de consumo foi de R$" + total);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54" name="Google Shape;454;p55"/>
          <p:cNvSpPr txBox="1"/>
          <p:nvPr/>
        </p:nvSpPr>
        <p:spPr>
          <a:xfrm>
            <a:off x="1419367" y="4148488"/>
            <a:ext cx="6363032" cy="331437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Nosso programa completo fica assim! Não deixe de commitar as suas alterações.</a:t>
            </a:r>
            <a:endParaRPr/>
          </a:p>
        </p:txBody>
      </p:sp>
      <p:pic>
        <p:nvPicPr>
          <p:cNvPr descr="Web design" id="455" name="Google Shape;4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6"/>
          <p:cNvSpPr txBox="1"/>
          <p:nvPr/>
        </p:nvSpPr>
        <p:spPr>
          <a:xfrm>
            <a:off x="1036059" y="1127567"/>
            <a:ext cx="521461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PROGRAMANDO 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</p:txBody>
      </p:sp>
      <p:cxnSp>
        <p:nvCxnSpPr>
          <p:cNvPr id="461" name="Google Shape;461;p56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2" name="Google Shape;462;p56"/>
          <p:cNvSpPr txBox="1"/>
          <p:nvPr/>
        </p:nvSpPr>
        <p:spPr>
          <a:xfrm>
            <a:off x="4937487" y="3089721"/>
            <a:ext cx="2850460" cy="704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MELHORANDO NOSSO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PROGRAMA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/>
          <p:nvPr/>
        </p:nvSpPr>
        <p:spPr>
          <a:xfrm>
            <a:off x="1239549" y="1645054"/>
            <a:ext cx="6664903" cy="1853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Apesar do nosso programa funcionar muito bem, podemos torná-lo mais adequado para futuras mudanças.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Vamos entender?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/>
          <p:nvPr/>
        </p:nvSpPr>
        <p:spPr>
          <a:xfrm>
            <a:off x="784746" y="2212407"/>
            <a:ext cx="7574508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Vetores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double[] alunos = new double[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total=0;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i&lt;10;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System.out.println("Por favor, digite o consumo do " + (i+1) + "º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alunos[i]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total = total + alunos[i];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</p:txBody>
      </p:sp>
      <p:pic>
        <p:nvPicPr>
          <p:cNvPr descr="Web design" id="474" name="Google Shape;47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/>
          <p:nvPr/>
        </p:nvSpPr>
        <p:spPr>
          <a:xfrm>
            <a:off x="741978" y="1853064"/>
            <a:ext cx="7574508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i&lt;10;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aluno " + (i+1) + " consumiu R$" + alunos[i]);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total de consumo foi de R$" + total);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81" name="Google Shape;481;p59"/>
          <p:cNvSpPr txBox="1"/>
          <p:nvPr/>
        </p:nvSpPr>
        <p:spPr>
          <a:xfrm>
            <a:off x="741978" y="3871489"/>
            <a:ext cx="7717810" cy="60843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 tal colocarmos o tamanho do nosso vetor em uma constante? Dessa forma, caso alguém deseje alterar a quantidade de alunos precisará mexer em apenas um lugar.</a:t>
            </a:r>
            <a:endParaRPr/>
          </a:p>
        </p:txBody>
      </p:sp>
      <p:pic>
        <p:nvPicPr>
          <p:cNvPr descr="Web design" id="482" name="Google Shape;48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98" name="Google Shape;98;p6"/>
          <p:cNvSpPr txBox="1"/>
          <p:nvPr/>
        </p:nvSpPr>
        <p:spPr>
          <a:xfrm>
            <a:off x="1539572" y="1412003"/>
            <a:ext cx="877056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5</a:t>
            </a:r>
            <a:endParaRPr/>
          </a:p>
        </p:txBody>
      </p:sp>
      <p:sp>
        <p:nvSpPr>
          <p:cNvPr id="99" name="Google Shape;99;p6"/>
          <p:cNvSpPr txBox="1"/>
          <p:nvPr/>
        </p:nvSpPr>
        <p:spPr>
          <a:xfrm>
            <a:off x="2782950" y="1412003"/>
            <a:ext cx="5405421" cy="402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Loop for</a:t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2782949" y="2117960"/>
            <a:ext cx="5176822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Vetores</a:t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2782949" y="2777626"/>
            <a:ext cx="6004590" cy="37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Métodos e funções com e sem argumentos</a:t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2782948" y="3483370"/>
            <a:ext cx="4878418" cy="3712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Métodos e funções com e sem return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lang="pt-BR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6"/>
          <p:cNvSpPr/>
          <p:nvPr/>
        </p:nvSpPr>
        <p:spPr>
          <a:xfrm>
            <a:off x="751057" y="2809365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751057" y="3505984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pt-BR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/>
          </a:p>
        </p:txBody>
      </p:sp>
      <p:sp>
        <p:nvSpPr>
          <p:cNvPr id="107" name="Google Shape;107;p6"/>
          <p:cNvSpPr txBox="1"/>
          <p:nvPr/>
        </p:nvSpPr>
        <p:spPr>
          <a:xfrm>
            <a:off x="1539572" y="2117960"/>
            <a:ext cx="892012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6</a:t>
            </a:r>
            <a:endParaRPr/>
          </a:p>
        </p:txBody>
      </p:sp>
      <p:sp>
        <p:nvSpPr>
          <p:cNvPr id="108" name="Google Shape;108;p6"/>
          <p:cNvSpPr txBox="1"/>
          <p:nvPr/>
        </p:nvSpPr>
        <p:spPr>
          <a:xfrm>
            <a:off x="1539572" y="2794319"/>
            <a:ext cx="899490" cy="30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7</a:t>
            </a:r>
            <a:endParaRPr/>
          </a:p>
        </p:txBody>
      </p:sp>
      <p:sp>
        <p:nvSpPr>
          <p:cNvPr id="109" name="Google Shape;109;p6"/>
          <p:cNvSpPr txBox="1"/>
          <p:nvPr/>
        </p:nvSpPr>
        <p:spPr>
          <a:xfrm>
            <a:off x="1539572" y="3492653"/>
            <a:ext cx="896651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8</a:t>
            </a:r>
            <a:endParaRPr/>
          </a:p>
        </p:txBody>
      </p:sp>
      <p:cxnSp>
        <p:nvCxnSpPr>
          <p:cNvPr id="110" name="Google Shape;110;p6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/>
          <p:nvPr/>
        </p:nvSpPr>
        <p:spPr>
          <a:xfrm>
            <a:off x="784746" y="2212407"/>
            <a:ext cx="7574508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Vetores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public static final int qtdeAlunos = 10;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double[] alunos = new double[</a:t>
            </a: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qtdeAlunos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total=0;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i&lt;10;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System.out.println("Por favor, digite o consumo do " + (i+1) + "º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alunos[i]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total = total + alunos[i];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</p:txBody>
      </p:sp>
      <p:pic>
        <p:nvPicPr>
          <p:cNvPr descr="Web design" id="489" name="Google Shape;48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/>
          <p:nvPr/>
        </p:nvSpPr>
        <p:spPr>
          <a:xfrm>
            <a:off x="813629" y="1842692"/>
            <a:ext cx="7574508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i&lt;10;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aluno " + (i+1) + " consumiu R$" + alunos[i]);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total de consumo foi de R$" + total);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96" name="Google Shape;496;p61"/>
          <p:cNvSpPr txBox="1"/>
          <p:nvPr/>
        </p:nvSpPr>
        <p:spPr>
          <a:xfrm>
            <a:off x="741978" y="3869303"/>
            <a:ext cx="7717810" cy="60843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 tal colocarmos o tamanho do nosso vetor em uma constante? Dessa forma, caso alguém deseje alterar a quantidade de alunos precisará mexer em apenas um lugar.</a:t>
            </a:r>
            <a:endParaRPr/>
          </a:p>
        </p:txBody>
      </p:sp>
      <p:pic>
        <p:nvPicPr>
          <p:cNvPr descr="Web design" id="497" name="Google Shape;49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/>
          <p:nvPr/>
        </p:nvSpPr>
        <p:spPr>
          <a:xfrm>
            <a:off x="784746" y="2212407"/>
            <a:ext cx="7574508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Vetores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final int qtdeAlunos = 10;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double[] alunos = new double[qtdeAlunos];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total=0;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</a:t>
            </a: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System.out.println("Por favor, digite o consumo do " + (i+1) + "º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alunos[i]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total = total + alunos[i];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</p:txBody>
      </p:sp>
      <p:pic>
        <p:nvPicPr>
          <p:cNvPr descr="Web design" id="504" name="Google Shape;50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"/>
          <p:cNvSpPr/>
          <p:nvPr/>
        </p:nvSpPr>
        <p:spPr>
          <a:xfrm>
            <a:off x="885280" y="1874297"/>
            <a:ext cx="7574508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</a:t>
            </a:r>
            <a:r>
              <a:rPr lang="pt-BR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aluno " + (i+1) + " consumiu R$" + alunos[i]);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total de consumo foi de R$" + total);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511" name="Google Shape;511;p63"/>
          <p:cNvSpPr txBox="1"/>
          <p:nvPr/>
        </p:nvSpPr>
        <p:spPr>
          <a:xfrm>
            <a:off x="741978" y="3862584"/>
            <a:ext cx="7717810" cy="60843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 tal colocarmos o tamanho do nosso vetor de forma automática dentro dos loops? Podemos usar nossa constante ou podemos utilizar o tamanho do vetor através de uma função especial?</a:t>
            </a:r>
            <a:endParaRPr/>
          </a:p>
        </p:txBody>
      </p:sp>
      <p:pic>
        <p:nvPicPr>
          <p:cNvPr descr="Web design" id="512" name="Google Shape;51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"/>
          <p:cNvSpPr txBox="1"/>
          <p:nvPr/>
        </p:nvSpPr>
        <p:spPr>
          <a:xfrm>
            <a:off x="1239548" y="2061065"/>
            <a:ext cx="6664903" cy="1021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nome_do_vetor.length</a:t>
            </a:r>
            <a:endParaRPr b="0" i="0" sz="1802" u="none" cap="none" strike="noStrike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DAE3F3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Esse comando nos dá a dimensão do vetor!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5"/>
          <p:cNvSpPr/>
          <p:nvPr/>
        </p:nvSpPr>
        <p:spPr>
          <a:xfrm>
            <a:off x="784746" y="2257759"/>
            <a:ext cx="7574508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Vetores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final int qtdeAlunos = 10;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double[] alunos = new double[qtdeAlunos];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total=0;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alunos.length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System.out.println("Por favor, digite o consumo do " + (i+1) + "º aluno");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alunos[i] = leitor.nextDouble();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total = total + alunos[i];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</p:txBody>
      </p:sp>
      <p:pic>
        <p:nvPicPr>
          <p:cNvPr descr="Web design" id="524" name="Google Shape;52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6"/>
          <p:cNvSpPr/>
          <p:nvPr/>
        </p:nvSpPr>
        <p:spPr>
          <a:xfrm>
            <a:off x="784746" y="2071428"/>
            <a:ext cx="7574508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for(int i = 0; i&lt;</a:t>
            </a:r>
            <a:r>
              <a:rPr lang="pt-BR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alunos.length</a:t>
            </a: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; i++)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	System.out.println("O aluno " + (i+1) + " consumiu R$" + alunos[i]);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total de consumo foi de R$" + total);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531" name="Google Shape;531;p66"/>
          <p:cNvSpPr txBox="1"/>
          <p:nvPr/>
        </p:nvSpPr>
        <p:spPr>
          <a:xfrm>
            <a:off x="2041252" y="4148488"/>
            <a:ext cx="5061495" cy="331437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Utilizando alunos.length teremos o tamanho do nosso vetor!</a:t>
            </a:r>
            <a:endParaRPr/>
          </a:p>
        </p:txBody>
      </p:sp>
      <p:pic>
        <p:nvPicPr>
          <p:cNvPr descr="Web design" id="532" name="Google Shape;53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7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BIBLIOGRAFIA BÁSICA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7"/>
          <p:cNvSpPr txBox="1"/>
          <p:nvPr/>
        </p:nvSpPr>
        <p:spPr>
          <a:xfrm>
            <a:off x="644197" y="1064034"/>
            <a:ext cx="7663780" cy="1825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PUGA, Sandra; RISSETTI, Gerson. Lógica de programação e estruturas de dados. 3ª ed. São Paulo: Pearson Universidades, 2016.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i="0" lang="pt-BR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DEITEL, Harvey; go, Paul. Java: como programar. 9ª ed. São Paulo: Pearson Universidades, 2010.</a:t>
            </a:r>
            <a:endParaRPr/>
          </a:p>
          <a:p>
            <a:pPr indent="-196850" lvl="0" marL="28575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9" name="Google Shape;539;p67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68"/>
          <p:cNvGrpSpPr/>
          <p:nvPr/>
        </p:nvGrpSpPr>
        <p:grpSpPr>
          <a:xfrm>
            <a:off x="587235" y="4026910"/>
            <a:ext cx="4226428" cy="814325"/>
            <a:chOff x="587235" y="4118350"/>
            <a:chExt cx="4226428" cy="814325"/>
          </a:xfrm>
        </p:grpSpPr>
        <p:pic>
          <p:nvPicPr>
            <p:cNvPr id="545" name="Google Shape;545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1738" y="4118350"/>
              <a:ext cx="815963" cy="219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p68"/>
            <p:cNvSpPr txBox="1"/>
            <p:nvPr/>
          </p:nvSpPr>
          <p:spPr>
            <a:xfrm>
              <a:off x="587235" y="4378997"/>
              <a:ext cx="4226428" cy="5536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700"/>
                <a:buFont typeface="Arial"/>
                <a:buNone/>
              </a:pPr>
              <a:r>
                <a:rPr b="0" i="0" lang="pt-BR" sz="7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Copyright © 2021 |  Professor André de Freitas David</a:t>
              </a:r>
              <a:endParaRPr b="0" i="0" sz="7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700"/>
                <a:buFont typeface="Arial"/>
                <a:buNone/>
              </a:pPr>
              <a:r>
                <a:rPr b="0" i="0" lang="pt-BR" sz="7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Todos os direitos reservados. Reprodução ou divulgação total ou parcial deste documento, é expressamente proibido sem consentimento formal, por escrito, do professor/autor.</a:t>
              </a:r>
              <a:endParaRPr/>
            </a:p>
          </p:txBody>
        </p:sp>
      </p:grpSp>
      <p:sp>
        <p:nvSpPr>
          <p:cNvPr id="547" name="Google Shape;547;p68"/>
          <p:cNvSpPr txBox="1"/>
          <p:nvPr/>
        </p:nvSpPr>
        <p:spPr>
          <a:xfrm>
            <a:off x="3071492" y="2963266"/>
            <a:ext cx="153055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1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afdavid</a:t>
            </a:r>
            <a:endParaRPr b="0" i="0" sz="11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738" y="2877505"/>
            <a:ext cx="336550" cy="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8"/>
          <p:cNvSpPr txBox="1"/>
          <p:nvPr/>
        </p:nvSpPr>
        <p:spPr>
          <a:xfrm>
            <a:off x="1000532" y="2963266"/>
            <a:ext cx="15032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100"/>
              <a:buFont typeface="Arial"/>
              <a:buNone/>
            </a:pPr>
            <a:r>
              <a:rPr b="0" i="0" lang="pt-BR" sz="11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/andrefdavid</a:t>
            </a:r>
            <a:endParaRPr b="0" i="0" sz="11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8"/>
          <p:cNvSpPr txBox="1"/>
          <p:nvPr/>
        </p:nvSpPr>
        <p:spPr>
          <a:xfrm>
            <a:off x="574171" y="1629262"/>
            <a:ext cx="31487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/>
          </a:p>
        </p:txBody>
      </p:sp>
      <p:pic>
        <p:nvPicPr>
          <p:cNvPr id="551" name="Google Shape;551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34942" y="2877505"/>
            <a:ext cx="336550" cy="3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075" y="2000250"/>
            <a:ext cx="2609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/>
        </p:nvSpPr>
        <p:spPr>
          <a:xfrm>
            <a:off x="1593272" y="2256279"/>
            <a:ext cx="5957456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UTILIZANDO</a:t>
            </a:r>
            <a:r>
              <a:rPr b="0" i="0" lang="pt-BR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VETORES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7"/>
          <p:cNvCxnSpPr/>
          <p:nvPr/>
        </p:nvCxnSpPr>
        <p:spPr>
          <a:xfrm>
            <a:off x="3970987" y="3045560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7"/>
          <p:cNvSpPr txBox="1"/>
          <p:nvPr/>
        </p:nvSpPr>
        <p:spPr>
          <a:xfrm>
            <a:off x="502659" y="879353"/>
            <a:ext cx="18976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6</a:t>
            </a:r>
            <a:endParaRPr b="0" i="0" sz="20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Google Shape;122;p8"/>
          <p:cNvCxnSpPr/>
          <p:nvPr/>
        </p:nvCxnSpPr>
        <p:spPr>
          <a:xfrm>
            <a:off x="3970987" y="2031136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" name="Google Shape;123;p8"/>
          <p:cNvSpPr txBox="1"/>
          <p:nvPr/>
        </p:nvSpPr>
        <p:spPr>
          <a:xfrm>
            <a:off x="1187162" y="1204510"/>
            <a:ext cx="6664903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CC1CC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Relembrando a aula 5</a:t>
            </a:r>
            <a:endParaRPr/>
          </a:p>
        </p:txBody>
      </p:sp>
      <p:sp>
        <p:nvSpPr>
          <p:cNvPr id="124" name="Google Shape;124;p8"/>
          <p:cNvSpPr txBox="1"/>
          <p:nvPr/>
        </p:nvSpPr>
        <p:spPr>
          <a:xfrm>
            <a:off x="1187162" y="2395135"/>
            <a:ext cx="6664903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CC1CC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Trabalhando com vetores</a:t>
            </a:r>
            <a:endParaRPr/>
          </a:p>
        </p:txBody>
      </p:sp>
      <p:cxnSp>
        <p:nvCxnSpPr>
          <p:cNvPr id="125" name="Google Shape;125;p8"/>
          <p:cNvCxnSpPr/>
          <p:nvPr/>
        </p:nvCxnSpPr>
        <p:spPr>
          <a:xfrm>
            <a:off x="3999562" y="3217000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8"/>
          <p:cNvSpPr txBox="1"/>
          <p:nvPr/>
        </p:nvSpPr>
        <p:spPr>
          <a:xfrm>
            <a:off x="1187162" y="3585760"/>
            <a:ext cx="6664903" cy="406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ACC1CC"/>
              </a:buClr>
              <a:buSzPts val="1802"/>
              <a:buFont typeface="Arial"/>
              <a:buNone/>
            </a:pPr>
            <a:r>
              <a:rPr b="0" i="0" lang="pt-BR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Exercícios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9"/>
          <p:cNvSpPr txBox="1"/>
          <p:nvPr/>
        </p:nvSpPr>
        <p:spPr>
          <a:xfrm>
            <a:off x="1036059" y="1127567"/>
            <a:ext cx="5519724" cy="1708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RELEMBRANDO 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3500"/>
              <a:buFont typeface="Arial"/>
              <a:buNone/>
            </a:pPr>
            <a:r>
              <a:rPr b="0" i="0" lang="pt-BR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AULA 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t/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9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9"/>
          <p:cNvSpPr txBox="1"/>
          <p:nvPr/>
        </p:nvSpPr>
        <p:spPr>
          <a:xfrm>
            <a:off x="4937487" y="3089721"/>
            <a:ext cx="1988045" cy="1042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pt-BR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QUE ERAM: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BRANCHES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E LOOP FOR?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5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6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3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9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2019-02-15T12:16:11Z</dcterms:created>
  <dc:creator>Adriano</dc:creator>
</cp:coreProperties>
</file>